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3"/>
  </p:notesMasterIdLst>
  <p:sldIdLst>
    <p:sldId id="256" r:id="rId2"/>
    <p:sldId id="258" r:id="rId3"/>
    <p:sldId id="280" r:id="rId4"/>
    <p:sldId id="288" r:id="rId5"/>
    <p:sldId id="289" r:id="rId6"/>
    <p:sldId id="281" r:id="rId7"/>
    <p:sldId id="290" r:id="rId8"/>
    <p:sldId id="291" r:id="rId9"/>
    <p:sldId id="292" r:id="rId10"/>
    <p:sldId id="299" r:id="rId11"/>
    <p:sldId id="294" r:id="rId12"/>
    <p:sldId id="295" r:id="rId13"/>
    <p:sldId id="298" r:id="rId14"/>
    <p:sldId id="293" r:id="rId15"/>
    <p:sldId id="296" r:id="rId16"/>
    <p:sldId id="297" r:id="rId17"/>
    <p:sldId id="282" r:id="rId18"/>
    <p:sldId id="301" r:id="rId19"/>
    <p:sldId id="300" r:id="rId20"/>
    <p:sldId id="303" r:id="rId21"/>
    <p:sldId id="304" r:id="rId22"/>
    <p:sldId id="283" r:id="rId23"/>
    <p:sldId id="305" r:id="rId24"/>
    <p:sldId id="306" r:id="rId25"/>
    <p:sldId id="307" r:id="rId26"/>
    <p:sldId id="284" r:id="rId27"/>
    <p:sldId id="285" r:id="rId28"/>
    <p:sldId id="286" r:id="rId29"/>
    <p:sldId id="287" r:id="rId30"/>
    <p:sldId id="257" r:id="rId31"/>
    <p:sldId id="26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89" autoAdjust="0"/>
  </p:normalViewPr>
  <p:slideViewPr>
    <p:cSldViewPr snapToGrid="0">
      <p:cViewPr varScale="1">
        <p:scale>
          <a:sx n="43" d="100"/>
          <a:sy n="43" d="100"/>
        </p:scale>
        <p:origin x="7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245C-66D6-4388-B952-2D826F756082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F4EE-D3B8-4B45-92A3-D2436CE96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3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7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4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8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5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88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8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F1619B-DCE9-483B-8C9A-48D30ABDBB40}" type="datetimeFigureOut">
              <a:rPr lang="zh-CN" altLang="en-US" smtClean="0"/>
              <a:t>2018/12/15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机器学习分类模型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吴丽丹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41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3076" name="Picture 4" descr="https://ss0.baidu.com/6ONWsjip0QIZ8tyhnq/it/u=1861394784,3552309477&amp;fm=173&amp;app=25&amp;f=JPEG?w=550&amp;h=8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80" y="2017164"/>
            <a:ext cx="6985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s2.baidu.com/6ONYsjip0QIZ8tyhnq/it/u=3425175665,2631706983&amp;fm=173&amp;app=25&amp;f=JPEG?w=550&amp;h=292&amp;s=8BA2742319D248CA0855A4DA000080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1" y="3351068"/>
            <a:ext cx="4905375" cy="26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s2.baidu.com/6ONYsjip0QIZ8tyhnq/it/u=3574958669,4142708890&amp;fm=173&amp;app=25&amp;f=JPEG?w=328&amp;h=163&amp;s=5AAE3462EFB041800E79D0C60000C0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47" y="4076356"/>
            <a:ext cx="2321618" cy="11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42" y="2012518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97280" y="2327564"/>
            <a:ext cx="447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遇到有离群值（模糊的边界上）怎么办？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77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3074" name="Picture 2" descr="https://ss1.baidu.com/6ONXsjip0QIZ8tyhnq/it/u=3037497118,661618532&amp;fm=173&amp;app=25&amp;f=JPEG?w=550&amp;h=445&amp;s=A0B28F3AD14AD6EE0BDC2DDA030080B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842962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84" y="2031558"/>
            <a:ext cx="7551361" cy="33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97280" y="248291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遇到线性不可分问题怎么办？</a:t>
            </a:r>
            <a:endParaRPr lang="en-US" altLang="zh-CN" sz="2400" dirty="0" smtClean="0"/>
          </a:p>
        </p:txBody>
      </p:sp>
      <p:pic>
        <p:nvPicPr>
          <p:cNvPr id="1026" name="Picture 2" descr="https://ss1.baidu.com/6ONXsjip0QIZ8tyhnq/it/u=3267455404,2819185273&amp;fm=173&amp;app=25&amp;f=JPEG?w=550&amp;h=427&amp;s=449A0E3A79104DCA0DCC2DCB0200C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85" y="2021941"/>
            <a:ext cx="518149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4098" name="Picture 2" descr="https://hiphotos.baidu.com/feed/pic/item/bd3eb13533fa828bef66f322f11f4134960a5aad.jp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39" y="1912764"/>
            <a:ext cx="560008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iphotos.baidu.com/feed/pic/item/024f78f0f736afc3e82851a4bf19ebc4b64512ce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737360"/>
            <a:ext cx="11195011" cy="41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endParaRPr lang="en-US" altLang="zh-CN" sz="2800" b="0" dirty="0" smtClean="0"/>
              </a:p>
              <a:p>
                <a:endParaRPr lang="en-US" altLang="zh-CN" sz="2800" dirty="0" smtClean="0"/>
              </a:p>
              <a:p>
                <a:r>
                  <a:rPr lang="zh-CN" altLang="en-US" sz="2800" dirty="0" smtClean="0"/>
                  <a:t>核函数</a:t>
                </a:r>
                <a:endParaRPr lang="en-US" altLang="zh-CN" sz="28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 smtClean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98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K</a:t>
            </a:r>
            <a:r>
              <a:rPr lang="zh-CN" altLang="en-US" sz="2400" dirty="0" smtClean="0">
                <a:solidFill>
                  <a:srgbClr val="FF0000"/>
                </a:solidFill>
              </a:rPr>
              <a:t>近邻算法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49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  <a:endParaRPr lang="zh-CN" altLang="en-US" dirty="0"/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15" y="1962641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08152" y="3327672"/>
            <a:ext cx="408152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近朱者赤近墨者黑</a:t>
            </a:r>
            <a:endParaRPr lang="zh-CN" altLang="en-US" sz="36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4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近邻算法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304" y="2111742"/>
            <a:ext cx="10839796" cy="39232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对未知类型属性的数据集中的每个点依次执行以下操作：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(1) </a:t>
            </a:r>
            <a:r>
              <a:rPr lang="zh-CN" altLang="en-US" sz="3200" dirty="0"/>
              <a:t>计算已知类别数据集中的点与当前点之间的距离；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(2) </a:t>
            </a:r>
            <a:r>
              <a:rPr lang="zh-CN" altLang="en-US" sz="3200" dirty="0"/>
              <a:t>按照距离增序排序；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(3) </a:t>
            </a:r>
            <a:r>
              <a:rPr lang="zh-CN" altLang="en-US" sz="3200" dirty="0"/>
              <a:t>选取与当前点距离最近的</a:t>
            </a:r>
            <a:r>
              <a:rPr lang="en-US" altLang="zh-CN" sz="3200" dirty="0"/>
              <a:t>k</a:t>
            </a:r>
            <a:r>
              <a:rPr lang="zh-CN" altLang="en-US" sz="3200" dirty="0"/>
              <a:t>个点；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(4) </a:t>
            </a:r>
            <a:r>
              <a:rPr lang="zh-CN" altLang="en-US" sz="3200" dirty="0"/>
              <a:t>决定这</a:t>
            </a:r>
            <a:r>
              <a:rPr lang="en-US" altLang="zh-CN" sz="3200" dirty="0"/>
              <a:t>k</a:t>
            </a:r>
            <a:r>
              <a:rPr lang="zh-CN" altLang="en-US" sz="3200" dirty="0"/>
              <a:t>个点所属类别的出现频率；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(5) </a:t>
            </a:r>
            <a:r>
              <a:rPr lang="zh-CN" altLang="en-US" sz="3200" dirty="0"/>
              <a:t>返回前</a:t>
            </a:r>
            <a:r>
              <a:rPr lang="en-US" altLang="zh-CN" sz="3200" dirty="0"/>
              <a:t>k</a:t>
            </a:r>
            <a:r>
              <a:rPr lang="zh-CN" altLang="en-US" sz="3200" dirty="0"/>
              <a:t>个点出现频率最高的类别作为当前点的预测分类。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7785619" y="36117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复杂度？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92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前提</a:t>
            </a:r>
            <a:r>
              <a:rPr lang="zh-CN" altLang="en-US" dirty="0" smtClean="0"/>
              <a:t>条件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掌握入门级代数知识。 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/>
              <a:t>您</a:t>
            </a:r>
            <a:r>
              <a:rPr lang="zh-CN" altLang="en-US" sz="2000" dirty="0"/>
              <a:t>应该了解变量和系数、线性方程式、函数图和</a:t>
            </a:r>
            <a:r>
              <a:rPr lang="zh-CN" altLang="en-US" sz="2000" dirty="0" smtClean="0"/>
              <a:t>直方图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熟练掌握编程基础</a:t>
            </a:r>
            <a:r>
              <a:rPr lang="zh-CN" altLang="en-US" sz="2400" b="1" dirty="0" smtClean="0"/>
              <a:t>知识。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 </a:t>
            </a:r>
            <a:r>
              <a:rPr lang="zh-CN" altLang="en-US" sz="2000" dirty="0" smtClean="0"/>
              <a:t>能够</a:t>
            </a:r>
            <a:r>
              <a:rPr lang="zh-CN" altLang="en-US" sz="2000" dirty="0"/>
              <a:t>熟练阅读和编写包含基础编程结构（例如，函数定义</a:t>
            </a:r>
            <a:r>
              <a:rPr lang="en-US" altLang="zh-CN" sz="2000" dirty="0"/>
              <a:t>/</a:t>
            </a:r>
            <a:r>
              <a:rPr lang="zh-CN" altLang="en-US" sz="2000" dirty="0"/>
              <a:t>调用、列表和字典、循环和条件表达式）的 </a:t>
            </a:r>
            <a:r>
              <a:rPr lang="zh-CN" altLang="en-US" sz="2000" dirty="0" smtClean="0"/>
              <a:t>代码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13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</a:t>
            </a:r>
            <a:r>
              <a:rPr lang="zh-CN" altLang="en-US" dirty="0" smtClean="0"/>
              <a:t>近邻算法</a:t>
            </a:r>
            <a:endParaRPr lang="zh-CN" altLang="en-US" dirty="0"/>
          </a:p>
        </p:txBody>
      </p:sp>
      <p:pic>
        <p:nvPicPr>
          <p:cNvPr id="4098" name="Picture 2" descr="æ¥çæºå¾å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57" y="1931741"/>
            <a:ext cx="9347845" cy="47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K-means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pic>
        <p:nvPicPr>
          <p:cNvPr id="5122" name="Picture 2" descr="æ¥çæºå¾å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76" y="1914293"/>
            <a:ext cx="4386146" cy="43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84414" y="2917073"/>
            <a:ext cx="6107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选择</a:t>
            </a:r>
            <a:r>
              <a:rPr lang="en-US" altLang="zh-CN" sz="2400" dirty="0"/>
              <a:t>K</a:t>
            </a:r>
            <a:r>
              <a:rPr lang="zh-CN" altLang="en-US" sz="2400" dirty="0"/>
              <a:t>个点作为初始</a:t>
            </a:r>
            <a:r>
              <a:rPr lang="zh-CN" altLang="en-US" sz="2400" dirty="0" smtClean="0"/>
              <a:t>质心</a:t>
            </a:r>
            <a:endParaRPr lang="en-US" altLang="zh-CN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r>
              <a:rPr lang="zh-CN" altLang="en-US" sz="2400" dirty="0" smtClean="0"/>
              <a:t>将</a:t>
            </a:r>
            <a:r>
              <a:rPr lang="zh-CN" altLang="en-US" sz="2400" dirty="0"/>
              <a:t>每个点指派到最近的质心，形成</a:t>
            </a:r>
            <a:r>
              <a:rPr lang="en-US" altLang="zh-CN" sz="2400" dirty="0"/>
              <a:t>K</a:t>
            </a:r>
            <a:r>
              <a:rPr lang="zh-CN" altLang="en-US" sz="2400" dirty="0"/>
              <a:t>个簇 </a:t>
            </a:r>
            <a:endParaRPr lang="en-US" altLang="zh-CN" sz="2400" dirty="0" smtClean="0"/>
          </a:p>
          <a:p>
            <a:r>
              <a:rPr lang="en-US" altLang="zh-CN" sz="2400" dirty="0"/>
              <a:t>	</a:t>
            </a:r>
            <a:r>
              <a:rPr lang="zh-CN" altLang="en-US" sz="2400" dirty="0" smtClean="0"/>
              <a:t>重新</a:t>
            </a:r>
            <a:r>
              <a:rPr lang="zh-CN" altLang="en-US" sz="2400" dirty="0"/>
              <a:t>计算每个簇的质心 </a:t>
            </a:r>
            <a:endParaRPr lang="en-US" altLang="zh-CN" sz="2400" dirty="0" smtClean="0"/>
          </a:p>
          <a:p>
            <a:r>
              <a:rPr lang="en-US" altLang="zh-CN" sz="2400" dirty="0" smtClean="0"/>
              <a:t>until</a:t>
            </a:r>
            <a:r>
              <a:rPr lang="zh-CN" altLang="en-US" sz="2400" dirty="0" smtClean="0"/>
              <a:t> 簇</a:t>
            </a:r>
            <a:r>
              <a:rPr lang="zh-CN" altLang="en-US" sz="2400" dirty="0"/>
              <a:t>不发生变化或达到最大迭代次数 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097280" y="5116587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不同的初始化？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最大熵</a:t>
            </a:r>
            <a:r>
              <a:rPr lang="zh-CN" altLang="en-US" sz="2400" dirty="0" smtClean="0">
                <a:solidFill>
                  <a:srgbClr val="FF0000"/>
                </a:solidFill>
              </a:rPr>
              <a:t>模型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99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</a:t>
            </a:r>
            <a:r>
              <a:rPr lang="zh-CN" altLang="en-US" dirty="0" smtClean="0">
                <a:solidFill>
                  <a:schemeClr val="tx1"/>
                </a:solidFill>
              </a:rPr>
              <a:t>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	</a:t>
            </a:r>
            <a:r>
              <a:rPr lang="zh-CN" altLang="en-US" sz="3200" dirty="0" smtClean="0"/>
              <a:t>在</a:t>
            </a:r>
            <a:r>
              <a:rPr lang="zh-CN" altLang="en-US" sz="3200" dirty="0"/>
              <a:t>信息论、统计物理等</a:t>
            </a:r>
            <a:r>
              <a:rPr lang="zh-CN" altLang="en-US" sz="3200" dirty="0" smtClean="0"/>
              <a:t>学科</a:t>
            </a:r>
            <a:r>
              <a:rPr lang="zh-CN" altLang="en-US" sz="3200" dirty="0"/>
              <a:t>中，熵度量的是随机变量的不确定性，最早是由美国著名</a:t>
            </a:r>
            <a:r>
              <a:rPr lang="zh-CN" altLang="en-US" sz="3200" dirty="0" smtClean="0"/>
              <a:t>数学家</a:t>
            </a:r>
            <a:r>
              <a:rPr lang="zh-CN" altLang="en-US" sz="3200" dirty="0"/>
              <a:t>、信息论的创始人香农（</a:t>
            </a:r>
            <a:r>
              <a:rPr lang="en-US" altLang="zh-CN" sz="3200" dirty="0"/>
              <a:t>Shannon</a:t>
            </a:r>
            <a:r>
              <a:rPr lang="zh-CN" altLang="en-US" sz="3200" dirty="0"/>
              <a:t>）提出。熵越大，</a:t>
            </a:r>
            <a:r>
              <a:rPr lang="zh-CN" altLang="en-US" sz="3200" dirty="0" smtClean="0"/>
              <a:t>表示无序性</a:t>
            </a:r>
            <a:r>
              <a:rPr lang="zh-CN" altLang="en-US" sz="3200" dirty="0"/>
              <a:t>越强。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nary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</a:t>
            </a:r>
            <a:r>
              <a:rPr lang="zh-CN" altLang="en-US" dirty="0" smtClean="0">
                <a:solidFill>
                  <a:schemeClr val="tx1"/>
                </a:solidFill>
              </a:rPr>
              <a:t>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最大熵原理（</a:t>
            </a:r>
            <a:r>
              <a:rPr lang="en-US" altLang="zh-CN" sz="3200" dirty="0"/>
              <a:t>principle of maximum </a:t>
            </a:r>
            <a:r>
              <a:rPr lang="en-US" altLang="zh-CN" sz="3200" dirty="0" err="1"/>
              <a:t>extropy</a:t>
            </a:r>
            <a:r>
              <a:rPr lang="zh-CN" altLang="en-US" sz="3200" dirty="0"/>
              <a:t>）说的是，针对</a:t>
            </a:r>
            <a:r>
              <a:rPr lang="zh-CN" altLang="en-US" sz="3200" dirty="0" smtClean="0"/>
              <a:t>已有</a:t>
            </a:r>
            <a:r>
              <a:rPr lang="zh-CN" altLang="en-US" sz="3200" dirty="0"/>
              <a:t>的信息，描述当前情况最好的概率分布所拥有的熵最大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r>
              <a:rPr lang="zh-CN" altLang="en-US" sz="3200" dirty="0"/>
              <a:t>在抛掷一次后每个面朝上的</a:t>
            </a:r>
            <a:r>
              <a:rPr lang="zh-CN" altLang="en-US" sz="3200" dirty="0" smtClean="0"/>
              <a:t>概率</a:t>
            </a:r>
            <a:r>
              <a:rPr lang="zh-CN" altLang="en-US" sz="3200" dirty="0"/>
              <a:t>分别是</a:t>
            </a:r>
            <a:r>
              <a:rPr lang="zh-CN" altLang="en-US" sz="3200" dirty="0" smtClean="0"/>
              <a:t>多少？</a:t>
            </a:r>
            <a:endParaRPr lang="en-US" altLang="zh-CN" sz="3200" dirty="0" smtClean="0"/>
          </a:p>
          <a:p>
            <a:r>
              <a:rPr lang="zh-CN" altLang="en-US" sz="3200" dirty="0"/>
              <a:t>由于</a:t>
            </a:r>
            <a:r>
              <a:rPr lang="zh-CN" altLang="en-US" sz="3200" dirty="0" smtClean="0"/>
              <a:t>重量分布</a:t>
            </a:r>
            <a:r>
              <a:rPr lang="zh-CN" altLang="en-US" sz="3200" dirty="0"/>
              <a:t>不均匀，数字</a:t>
            </a:r>
            <a:r>
              <a:rPr lang="en-US" altLang="zh-CN" sz="3200" dirty="0"/>
              <a:t>1</a:t>
            </a:r>
            <a:r>
              <a:rPr lang="zh-CN" altLang="en-US" sz="3200" dirty="0"/>
              <a:t>朝上的概率是 </a:t>
            </a:r>
            <a:r>
              <a:rPr lang="en-US" altLang="zh-CN" sz="3200" dirty="0" smtClean="0"/>
              <a:t>1/3</a:t>
            </a:r>
            <a:r>
              <a:rPr lang="zh-CN" altLang="en-US" sz="3200" dirty="0" smtClean="0"/>
              <a:t>，则如何变化？</a:t>
            </a:r>
            <a:endParaRPr lang="en-US" altLang="zh-CN" sz="3200" dirty="0" smtClean="0"/>
          </a:p>
          <a:p>
            <a:r>
              <a:rPr lang="zh-CN" altLang="en-US" sz="3200" dirty="0" smtClean="0"/>
              <a:t>条件分布，条件熵。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19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</a:t>
            </a:r>
            <a:r>
              <a:rPr lang="zh-CN" altLang="en-US" dirty="0" smtClean="0">
                <a:solidFill>
                  <a:schemeClr val="tx1"/>
                </a:solidFill>
              </a:rPr>
              <a:t>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3200" dirty="0" smtClean="0"/>
                  <a:t>条件熵</a:t>
                </a:r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4000" b="0" i="1" dirty="0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4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40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40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sz="4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4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𝑝𝑖</m:t>
                                </m:r>
                              </m:den>
                            </m:f>
                          </m:e>
                        </m:func>
                      </m:e>
                    </m:nary>
                  </m:oMath>
                </a14:m>
                <a:endParaRPr lang="en-US" altLang="zh-CN" sz="3200" dirty="0" smtClean="0"/>
              </a:p>
              <a:p>
                <a:r>
                  <a:rPr lang="zh-CN" altLang="en-US" sz="3600" dirty="0" smtClean="0"/>
                  <a:t>求解问题：</a:t>
                </a:r>
                <a:endParaRPr lang="en-US" altLang="zh-CN" sz="360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36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36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zh-CN" altLang="en-US" sz="32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4" t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3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多层</a:t>
            </a:r>
            <a:r>
              <a:rPr lang="zh-CN" altLang="en-US" sz="2400" dirty="0" smtClean="0">
                <a:solidFill>
                  <a:srgbClr val="FF0000"/>
                </a:solidFill>
              </a:rPr>
              <a:t>感知机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16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逻辑</a:t>
            </a:r>
            <a:r>
              <a:rPr lang="zh-CN" altLang="en-US" sz="2400" dirty="0" smtClean="0">
                <a:solidFill>
                  <a:srgbClr val="FF0000"/>
                </a:solidFill>
              </a:rPr>
              <a:t>回归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79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朴素贝叶</a:t>
            </a:r>
            <a:r>
              <a:rPr lang="zh-CN" altLang="en-US" sz="2400" dirty="0" smtClean="0">
                <a:solidFill>
                  <a:srgbClr val="FF0000"/>
                </a:solidFill>
              </a:rPr>
              <a:t>斯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1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决策树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8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/>
              <a:t>支持向量机</a:t>
            </a:r>
            <a:endParaRPr lang="en-US" altLang="zh-CN" sz="2400" dirty="0" smtClean="0"/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3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157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0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回顾一些术语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标签</a:t>
            </a:r>
          </a:p>
          <a:p>
            <a:r>
              <a:rPr lang="zh-CN" altLang="en-US" sz="2800" dirty="0" smtClean="0"/>
              <a:t>特征</a:t>
            </a:r>
            <a:endParaRPr lang="zh-CN" altLang="en-US" sz="2800" dirty="0"/>
          </a:p>
          <a:p>
            <a:r>
              <a:rPr lang="zh-CN" altLang="en-US" sz="2800" dirty="0" smtClean="0"/>
              <a:t>样本</a:t>
            </a:r>
            <a:endParaRPr lang="zh-CN" altLang="en-US" sz="2800" dirty="0"/>
          </a:p>
          <a:p>
            <a:r>
              <a:rPr lang="zh-CN" altLang="en-US" sz="2800" dirty="0"/>
              <a:t>有标签样本</a:t>
            </a:r>
          </a:p>
          <a:p>
            <a:r>
              <a:rPr lang="zh-CN" altLang="en-US" sz="2800" dirty="0"/>
              <a:t>无标签</a:t>
            </a:r>
            <a:r>
              <a:rPr lang="zh-CN" altLang="en-US" sz="2800" dirty="0" smtClean="0"/>
              <a:t>样本</a:t>
            </a: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79" y="1855893"/>
            <a:ext cx="6138922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什么是分类模型？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3200" b="1" dirty="0"/>
              <a:t>分类</a:t>
            </a:r>
            <a:r>
              <a:rPr lang="zh-CN" altLang="en-US" sz="3200" dirty="0"/>
              <a:t>模型可预测离散值。例如，分类模型做出的预测可回答如下问题：</a:t>
            </a:r>
          </a:p>
          <a:p>
            <a:pPr lvl="2"/>
            <a:r>
              <a:rPr lang="zh-CN" altLang="en-US" sz="2400" dirty="0"/>
              <a:t>某个指定电子邮件是垃圾邮件还是非垃圾邮件？</a:t>
            </a:r>
          </a:p>
          <a:p>
            <a:pPr lvl="2"/>
            <a:r>
              <a:rPr lang="zh-CN" altLang="en-US" sz="2400" dirty="0"/>
              <a:t>这是一张狗、猫还是仓鼠图片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pPr lvl="2"/>
            <a:r>
              <a:rPr lang="zh-CN" altLang="en-US" sz="2400" dirty="0"/>
              <a:t>一</a:t>
            </a:r>
            <a:r>
              <a:rPr lang="zh-CN" altLang="en-US" sz="2400" dirty="0" smtClean="0"/>
              <a:t>个词表示好的语气还是坏的语气？</a:t>
            </a:r>
            <a:endParaRPr lang="en-US" altLang="zh-CN" sz="2400" dirty="0" smtClean="0"/>
          </a:p>
          <a:p>
            <a:pPr lvl="2"/>
            <a:endParaRPr lang="zh-CN" altLang="en-US" sz="2400" dirty="0"/>
          </a:p>
          <a:p>
            <a:pPr lvl="1"/>
            <a:r>
              <a:rPr lang="zh-CN" altLang="en-US" sz="2800" dirty="0" smtClean="0"/>
              <a:t>可以是有监督的分类，也可以是无监督的分类。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514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 smtClean="0"/>
              <a:t>什么时候需要分类模型？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支持向量机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 K</a:t>
            </a:r>
            <a:r>
              <a:rPr lang="zh-CN" altLang="en-US" sz="2400" dirty="0" smtClean="0"/>
              <a:t>近邻算法</a:t>
            </a:r>
            <a:endParaRPr lang="en-US" altLang="zh-CN" sz="2400" dirty="0" smtClean="0"/>
          </a:p>
          <a:p>
            <a:r>
              <a:rPr lang="zh-CN" altLang="en-US" sz="2400" dirty="0"/>
              <a:t>最大熵</a:t>
            </a:r>
            <a:r>
              <a:rPr lang="zh-CN" altLang="en-US" sz="2400" dirty="0" smtClean="0"/>
              <a:t>模型</a:t>
            </a:r>
            <a:endParaRPr lang="en-US" altLang="zh-CN" sz="2400" dirty="0" smtClean="0"/>
          </a:p>
          <a:p>
            <a:r>
              <a:rPr lang="zh-CN" altLang="en-US" sz="2400" dirty="0"/>
              <a:t>多层</a:t>
            </a:r>
            <a:r>
              <a:rPr lang="zh-CN" altLang="en-US" sz="2400" dirty="0" smtClean="0"/>
              <a:t>感知机</a:t>
            </a:r>
            <a:endParaRPr lang="en-US" altLang="zh-CN" sz="2400" dirty="0" smtClean="0"/>
          </a:p>
          <a:p>
            <a:r>
              <a:rPr lang="zh-CN" altLang="en-US" sz="2400" dirty="0"/>
              <a:t>逻辑</a:t>
            </a:r>
            <a:r>
              <a:rPr lang="zh-CN" altLang="en-US" sz="2400" dirty="0" smtClean="0"/>
              <a:t>回归</a:t>
            </a:r>
            <a:endParaRPr lang="en-US" altLang="zh-CN" sz="2400" dirty="0" smtClean="0"/>
          </a:p>
          <a:p>
            <a:r>
              <a:rPr lang="zh-CN" altLang="en-US" sz="2400" dirty="0"/>
              <a:t>朴素贝叶</a:t>
            </a:r>
            <a:r>
              <a:rPr lang="zh-CN" altLang="en-US" sz="2400" dirty="0" smtClean="0"/>
              <a:t>斯</a:t>
            </a:r>
            <a:endParaRPr lang="en-US" altLang="zh-CN" sz="2400" dirty="0" smtClean="0"/>
          </a:p>
          <a:p>
            <a:r>
              <a:rPr lang="zh-CN" altLang="en-US" sz="2400" dirty="0" smtClean="0"/>
              <a:t>决策树</a:t>
            </a:r>
            <a:endParaRPr lang="en-US" altLang="zh-CN" sz="2400" dirty="0" smtClean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63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0" y="1870363"/>
            <a:ext cx="5370169" cy="4388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 smtClean="0"/>
                  <a:t>数据集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=1,2,…}</m:t>
                    </m:r>
                  </m:oMath>
                </a14:m>
                <a:endParaRPr lang="en-US" altLang="zh-CN" sz="2400" dirty="0" smtClean="0"/>
              </a:p>
              <a:p>
                <a:endParaRPr lang="en-US" altLang="zh-CN" sz="2400" dirty="0" smtClean="0"/>
              </a:p>
              <a:p>
                <a:r>
                  <a:rPr lang="zh-CN" altLang="en-US" sz="2400" dirty="0" smtClean="0"/>
                  <a:t>最朴素的想法</a:t>
                </a:r>
                <a:r>
                  <a:rPr lang="en-US" altLang="zh-CN" sz="2400" dirty="0" smtClean="0"/>
                  <a:t>——</a:t>
                </a:r>
              </a:p>
              <a:p>
                <a:r>
                  <a:rPr lang="zh-CN" altLang="en-US" sz="2400" dirty="0" smtClean="0"/>
                  <a:t>通过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描述</m:t>
                    </m:r>
                  </m:oMath>
                </a14:m>
                <a:r>
                  <a:rPr lang="zh-CN" altLang="en-US" sz="2400" dirty="0" smtClean="0"/>
                  <a:t>超平面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实际上，可以找到很多超平面。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对于每一组参数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400" dirty="0" smtClean="0"/>
                  <a:t>分类差别很大</a:t>
                </a:r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blipFill>
                <a:blip r:embed="rId3"/>
                <a:stretch>
                  <a:fillRect l="-2143" t="-1496" r="-6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5" y="4944613"/>
            <a:ext cx="4790882" cy="13459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9826" y="1887420"/>
            <a:ext cx="6442174" cy="4291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59" y="3109983"/>
            <a:ext cx="3824469" cy="1103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34" y="2127697"/>
            <a:ext cx="2055595" cy="8993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7759" y="43945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优的分界面具有最大间隔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27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40" y="3219019"/>
            <a:ext cx="5819048" cy="16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支持向量机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2746" y="1887418"/>
            <a:ext cx="6442174" cy="42917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7280" y="2482914"/>
            <a:ext cx="19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SVM</a:t>
            </a:r>
            <a:r>
              <a:rPr lang="zh-CN" altLang="en-US" sz="2400" dirty="0" smtClean="0"/>
              <a:t>的基本型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13401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1620</TotalTime>
  <Words>467</Words>
  <Application>Microsoft Office PowerPoint</Application>
  <PresentationFormat>宽屏</PresentationFormat>
  <Paragraphs>157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8" baseType="lpstr">
      <vt:lpstr>等线</vt:lpstr>
      <vt:lpstr>宋体</vt:lpstr>
      <vt:lpstr>Arial</vt:lpstr>
      <vt:lpstr>Calibri</vt:lpstr>
      <vt:lpstr>Calibri Light</vt:lpstr>
      <vt:lpstr>Cambria Math</vt:lpstr>
      <vt:lpstr>回顾</vt:lpstr>
      <vt:lpstr>机器学习分类模型</vt:lpstr>
      <vt:lpstr>前提条件</vt:lpstr>
      <vt:lpstr>Learning Map</vt:lpstr>
      <vt:lpstr>回顾一些术语</vt:lpstr>
      <vt:lpstr>什么是分类模型？</vt:lpstr>
      <vt:lpstr>Learning Map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Learning Map</vt:lpstr>
      <vt:lpstr>K近邻算法</vt:lpstr>
      <vt:lpstr>K近邻算法</vt:lpstr>
      <vt:lpstr>K近邻算法</vt:lpstr>
      <vt:lpstr>K-means算法</vt:lpstr>
      <vt:lpstr>Learning Map</vt:lpstr>
      <vt:lpstr>最大熵模型</vt:lpstr>
      <vt:lpstr>最大熵模型</vt:lpstr>
      <vt:lpstr>最大熵模型</vt:lpstr>
      <vt:lpstr>Learning Map</vt:lpstr>
      <vt:lpstr>Learning Map</vt:lpstr>
      <vt:lpstr>Learning Map</vt:lpstr>
      <vt:lpstr>Learning Map</vt:lpstr>
      <vt:lpstr>参考资料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Baileys Wu</dc:creator>
  <cp:lastModifiedBy>Baileys Wu</cp:lastModifiedBy>
  <cp:revision>332</cp:revision>
  <dcterms:created xsi:type="dcterms:W3CDTF">2018-11-30T12:37:01Z</dcterms:created>
  <dcterms:modified xsi:type="dcterms:W3CDTF">2018-12-15T06:45:43Z</dcterms:modified>
</cp:coreProperties>
</file>